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413" r:id="rId2"/>
    <p:sldId id="327" r:id="rId3"/>
    <p:sldId id="425" r:id="rId4"/>
    <p:sldId id="426" r:id="rId5"/>
    <p:sldId id="428" r:id="rId6"/>
    <p:sldId id="427" r:id="rId7"/>
    <p:sldId id="423" r:id="rId8"/>
    <p:sldId id="424" r:id="rId9"/>
    <p:sldId id="422" r:id="rId10"/>
    <p:sldId id="421" r:id="rId11"/>
    <p:sldId id="419" r:id="rId12"/>
    <p:sldId id="420" r:id="rId13"/>
    <p:sldId id="417" r:id="rId14"/>
    <p:sldId id="418" r:id="rId15"/>
    <p:sldId id="416" r:id="rId16"/>
    <p:sldId id="414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indows User" initials="WU" lastIdx="134" clrIdx="0"/>
  <p:cmAuthor id="1" name="admin" initials="a" lastIdx="12" clrIdx="1"/>
  <p:cmAuthor id="2" name="Francois.beguin" initials="F" lastIdx="122" clrIdx="2"/>
  <p:cmAuthor id="3" name="François Béguin" initials="FB" lastIdx="30" clrIdx="3">
    <p:extLst/>
  </p:cmAuthor>
  <p:cmAuthor id="4" name="Emmanuel Pameté Yambou" initials="PYE" lastIdx="3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9252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52" autoAdjust="0"/>
    <p:restoredTop sz="94660"/>
  </p:normalViewPr>
  <p:slideViewPr>
    <p:cSldViewPr>
      <p:cViewPr varScale="1">
        <p:scale>
          <a:sx n="65" d="100"/>
          <a:sy n="65" d="100"/>
        </p:scale>
        <p:origin x="133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52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DE7F28-D102-4B55-B7FE-A19BA7B78A07}" type="datetimeFigureOut">
              <a:rPr lang="en-GB" smtClean="0"/>
              <a:pPr/>
              <a:t>02/10/2020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D1C258-53C1-4DC5-B5F7-5D81FE8FBD0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41367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35DC5C-8F6B-4793-8EF0-83668185A6E0}" type="datetimeFigureOut">
              <a:rPr lang="ru-RU" smtClean="0"/>
              <a:pPr/>
              <a:t>02.10.2020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F2EA41-DAE8-4A25-9980-1906F2F855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72204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9AE5A-0FEE-4A96-8314-3B9B85998C68}" type="datetime1">
              <a:rPr lang="ru-RU" smtClean="0"/>
              <a:pPr/>
              <a:t>02.10.2020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F402-ED5B-4DC4-8CA8-1476631ADE5E}" type="datetime1">
              <a:rPr lang="ru-RU" smtClean="0"/>
              <a:pPr/>
              <a:t>02.10.2020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8CB31-3616-4C1D-BFA3-14F6DD56C590}" type="datetime1">
              <a:rPr lang="ru-RU" smtClean="0"/>
              <a:pPr/>
              <a:t>02.10.2020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56A5A-0026-4465-A38A-F234E7FBF9E2}" type="datetime1">
              <a:rPr lang="ru-RU" smtClean="0"/>
              <a:pPr/>
              <a:t>02.10.2020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31F37-E461-47AF-8145-F176D80F68CF}" type="datetime1">
              <a:rPr lang="ru-RU" smtClean="0"/>
              <a:pPr/>
              <a:t>02.10.2020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E06DB-4A4F-4455-8068-BC6AF08C00B7}" type="datetime1">
              <a:rPr lang="ru-RU" smtClean="0"/>
              <a:pPr/>
              <a:t>02.10.2020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517A6-C285-4D9B-BF4B-E2EB04531494}" type="datetime1">
              <a:rPr lang="ru-RU" smtClean="0"/>
              <a:pPr/>
              <a:t>02.10.2020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51B23-B095-40F9-9F86-9E5B96618C85}" type="datetime1">
              <a:rPr lang="ru-RU" smtClean="0"/>
              <a:pPr/>
              <a:t>02.10.2020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4B1B2-31EF-432E-9CC7-D0CF7A107B85}" type="datetime1">
              <a:rPr lang="ru-RU" smtClean="0"/>
              <a:pPr/>
              <a:t>02.10.2020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6842E-AC5E-45DB-8214-D60EBE2E6404}" type="datetime1">
              <a:rPr lang="ru-RU" smtClean="0"/>
              <a:pPr/>
              <a:t>02.10.2020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563C2-6855-48A7-882E-C806659EB228}" type="datetime1">
              <a:rPr lang="ru-RU" smtClean="0"/>
              <a:pPr/>
              <a:t>02.10.2020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AD37E-0099-4C0E-890D-3344435EBDC0}" type="datetime1">
              <a:rPr lang="ru-RU" smtClean="0"/>
              <a:pPr/>
              <a:t>02.10.2020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1524000" y="62173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1404619" y="591721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611560" y="2348880"/>
            <a:ext cx="8136904" cy="1513908"/>
          </a:xfrm>
          <a:prstGeom prst="rect">
            <a:avLst/>
          </a:prstGeom>
          <a:noFill/>
          <a:ln w="38100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Aft>
                <a:spcPts val="1800"/>
              </a:spcAft>
            </a:pPr>
            <a:r>
              <a:rPr lang="ru-RU" sz="36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Повышение эффективности </a:t>
            </a:r>
            <a:r>
              <a:rPr lang="ru-RU" sz="36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водопользования</a:t>
            </a:r>
            <a:r>
              <a:rPr lang="en-HK" sz="36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 ЦА и РК</a:t>
            </a:r>
            <a:endParaRPr lang="ru-RU" sz="36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67744" y="4078813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Лекция </a:t>
            </a:r>
            <a:r>
              <a:rPr lang="ru-RU" sz="36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№</a:t>
            </a:r>
            <a:r>
              <a:rPr lang="en-HK" sz="36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3</a:t>
            </a:r>
            <a:endParaRPr lang="ru-RU" sz="36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5640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Принципы </a:t>
            </a: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экономических отношений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79512" y="908720"/>
            <a:ext cx="8712968" cy="5863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Система и объемы платежей за пользование водными ресурсами должны покрывать затраты на водохозяйственные и </a:t>
            </a:r>
            <a:r>
              <a:rPr lang="ru-RU" sz="24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водоохранные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мероприятия. "Вода оплачивает воду" и "загрязнитель платит" - основные принципы 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экономических отношений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 Схемы платы за </a:t>
            </a:r>
            <a:r>
              <a:rPr lang="ru-RU" sz="24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экосистемные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услуги способны мобилизовать финансовые ресурсы на местном уровне путем налаживания непосредственных взаимоотношений в формате «поставщик-пользователь».</a:t>
            </a:r>
          </a:p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Прозрачность, пропаганда и доступ к информации, информирование населения о целях и задачах сохранения водных объектов, способах </a:t>
            </a:r>
            <a:r>
              <a:rPr lang="ru-RU" sz="24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водосбережения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и повышения продуктивности воды способствуют поддержки 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мер по 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эффективному водопользованию со стороны общественности.</a:t>
            </a:r>
            <a:endParaRPr lang="pl-PL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983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348880"/>
            <a:ext cx="8229600" cy="1143000"/>
          </a:xfrm>
        </p:spPr>
        <p:txBody>
          <a:bodyPr>
            <a:normAutofit fontScale="90000"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Развитие международного сотрудничества и совершенствование управления трансграничными водными объектами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8365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Введение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12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908720"/>
            <a:ext cx="821537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Решение проблемы совместного водопользования в 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бассейнах трансграничных 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рек требует расширения сотрудничества Казахстана с сопредельными странами с целью синхронного перехода к интегрированному управлению водными ресурсами в пределах всего трансграничного бассейна. В соответствии с подписанными Казахстаном соглашениями практически во всех трансграничных речных бассейнах созданы двусторонние комиссии и рабочие группы для совместного решения вопросов водопользования и охраны водных ресурсов. Вместе с тем, еще не созданы механизмы выполнения 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обязательств Казахстана 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по международным конвенциям и соглашениям.</a:t>
            </a:r>
            <a:endParaRPr lang="pl-PL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583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Международное сотрудничество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13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323528" y="908720"/>
            <a:ext cx="8352928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Укрепление международного сотрудничества и совершенствование управления трансграничными водами предусматривает следующие мероприятия:</a:t>
            </a:r>
          </a:p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1) на первом этапе (2008-2010 годы)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разработка процедур и методологий подготовки единых международных планов управления речным бассейном, учитывающих обязательства сторон по конвенциям и соглашениям;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интеграция международных обязательств в национальные, бассейновые и местные планы управления водными ресурсами;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усовершенствование механизмов разрешения межгосударственных споров и возмещения ущерба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;</a:t>
            </a:r>
            <a:endParaRPr lang="ru-RU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18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Международное сотрудничество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14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908720"/>
            <a:ext cx="821537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внедрение перспективы обмена ресурсами на многолетней основе;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содействие осуществлению мер по борьбе с загрязнением, исходя из принципа «загрязнитель платит» ко всем видам источников загрязнения;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разработка программ обучения и подготовка управленческого персонала на региональном уровне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;</a:t>
            </a:r>
          </a:p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2) на втором этапе (2011-2025 годы)</a:t>
            </a:r>
          </a:p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приведение в соответствие с нормами международного водного права нормативных документов и законодательных актов страны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;</a:t>
            </a:r>
            <a:endParaRPr lang="pl-PL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6980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Введение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15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908720"/>
            <a:ext cx="8215370" cy="5216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разработка 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согласованных национальных и международных правовых документов, необходимых для сохранения качества водных ресурсов;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внедрение системы платы за </a:t>
            </a:r>
            <a:r>
              <a:rPr lang="ru-RU" sz="24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экосистемные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услуги в бассейнах трансграничных рек;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внедрение механизмов, обеспечивающих выполнение и соблюдение обязательства сторон;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создание региональной информационной сети по обмену национальными базами данных по водным ресурсам и принятию решений по смягчению последствий наводнений и загрязнения экосистем.</a:t>
            </a:r>
            <a:endParaRPr lang="pl-PL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8303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Выполнение международных обязательств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16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908720"/>
            <a:ext cx="821537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Решение водно-экологических проблем трансграничного характера на основе ИУВР будет содействовать выполнению Казахстаном взятых на себя международных и межгосударственных обязательств по 22 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международным экологическим 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конвенциям и соглашениям, в том числе Конвенции по охране и использованию трансграничных водотоков и международных озер, Конвенции по биоразнообразию, Конвенции о доступе к информации, участии общественности в процессе принятия решений и доступе к правосудию по вопросам, касающимся окружающей среды, Конвенции об оценке воздействия на окружающую среду 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 трансграничном 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контексте и др.</a:t>
            </a:r>
            <a:endParaRPr lang="pl-PL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383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Введение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967368"/>
            <a:ext cx="821537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Правительством РК принято обязательство по улучшению эффективности водопользования - снизить непродуктивные потери воды в орошаемом земледелии на 20 % и сократить безвозвратное удельное потребление воды в 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промышленности на 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30 - 40 % к 2010 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году, 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но реальных действий для его выполнения не предпринимается.</a:t>
            </a:r>
            <a:endParaRPr lang="pl-PL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-243408"/>
            <a:ext cx="8363272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Повышение </a:t>
            </a: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эффективности водопользования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620688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0" y="692696"/>
            <a:ext cx="9144000" cy="6324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Повышение эффективности водопользования предусматривает следующие мероприятия:</a:t>
            </a:r>
          </a:p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1) на первом этапе (2008-2010 годы)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разработка программы, направленной на 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совершенствование межведомственной 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координации мер </a:t>
            </a:r>
            <a:r>
              <a:rPr lang="ru-RU" sz="24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водосбережения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с вовлечением водохозяйственных, сельскохозяйственных и научно-исследовательских организаций;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разработка программы по снижению потерь/</a:t>
            </a:r>
            <a:r>
              <a:rPr lang="ru-RU" sz="24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водосбережению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во всех секторах экономики (учитывая современное аварийное состояние систем водоснабжения, а также систем орошения, финансирование работ на их реконструкцию и полное восстановление должно предусматриваться за 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счет средств 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республиканского бюджета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);</a:t>
            </a:r>
            <a:endParaRPr lang="ru-RU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478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-71455"/>
            <a:ext cx="8651304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Повышение эффективности водопользования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908720"/>
            <a:ext cx="8215370" cy="5216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повышение эффективности водопользования на уровне водохозяйственных систем, АВП и СПКВ на основе перехода от «удовлетворения потребностей» к «регулированию спроса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»;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определение потенциальной продуктивности воды во всех отраслях водопользования и выработка мер по ее достижению;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повышение стабильности </a:t>
            </a:r>
            <a:r>
              <a:rPr lang="ru-RU" sz="24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водоподачи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в соответствии с коллегиально принятыми планами;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совершенствование системы учета воды на локальном уровне и обеспечение справедливого распределения воды между потребителями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;</a:t>
            </a:r>
            <a:endParaRPr lang="ru-RU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613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579296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Повышение эффективности водопользования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963300"/>
            <a:ext cx="821537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создание правовой основы для внедрения платного водопользования (разработка и внедрение экономического механизма платного водопользования с поэтапным переводом на самофинансирование затрат по содержанию водохозяйственных сооружений и устройств за счет средств водопользователей);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внедрение дифференцированной оплаты за воду при нормативном и прогрессивно возрастающем ее потреблении;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повышение КПД каналов за счет стимулирования деятельности СПКВ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;</a:t>
            </a:r>
            <a:endParaRPr lang="ru-RU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5058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43528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Повышение эффективности водопользования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908720"/>
            <a:ext cx="8215370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доведение действующих тарифов на услуги по подаче воды до экономически обоснованного и стимулирующего водопользователей уровня. Мониторинг водохозяйственных организаций на предмет обоснованности предоставляемых услуг;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разработка обучающих программ и проведение тренингов по подготовке специалистов по водоустройству, водопользованию, управлению спросом и применению ценовой политики;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создание консультативной службы (групп специалистов, структурного подразделения НИЦ ВХ) для водопользователей по рациональному использованию водных и связанных с ними природных ресурсов;</a:t>
            </a:r>
            <a:endParaRPr lang="pl-PL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0214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Введение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908720"/>
            <a:ext cx="8215370" cy="447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проведение исследований по оценке передовых технологий орошаемого земледелия, планировке земель, обучению фермеров.</a:t>
            </a:r>
          </a:p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2) на втором этапе (2011-2025 годы)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внедрение эффективного экономического механизма, обеспечивающего воспроизводство и сохранение водно-ресурсного потенциала;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изменение политики субсидирования и финансирования, введение прогрессивной системы платежей за водные ресурсы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;</a:t>
            </a:r>
            <a:endParaRPr lang="ru-RU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3735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Введение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908720"/>
            <a:ext cx="8215370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приближение к потенциальной продуктивности воды во всех отраслях водопользования на основе комплекса экономических, технологических и организационных методов (диспетчеризация водопользования и </a:t>
            </a:r>
            <a:r>
              <a:rPr lang="ru-RU" sz="24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водораспределения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, внедрение информационно-аналитических служб и др.);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выработка и реализация мер по повышению устойчивости предоставляемых экосистемами услуг. Улучшение функций регулирования количества воды (стоки, инфильтрация, удержание и накопление) можно обеспечить с помощью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лесонасаждений, применения сберегающих методов сельскохозяйственной деятельности и восстановления пойменных площадей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;</a:t>
            </a:r>
            <a:endParaRPr lang="ru-RU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6940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Введение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908720"/>
            <a:ext cx="8215370" cy="2539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разработка и реализация пилотных проектов </a:t>
            </a:r>
            <a:r>
              <a:rPr lang="ru-RU" sz="24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водосбережения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с последующим распространением положительного опыта;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развитие пилотных территорий - демонстрационных участков для обучения фермеров механизмам эффективного орошения.</a:t>
            </a:r>
            <a:endParaRPr lang="pl-PL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1575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14126</TotalTime>
  <Words>947</Words>
  <Application>Microsoft Office PowerPoint</Application>
  <PresentationFormat>Экран (4:3)</PresentationFormat>
  <Paragraphs>75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Comic Sans MS</vt:lpstr>
      <vt:lpstr>Times New Roman</vt:lpstr>
      <vt:lpstr>Тема Office</vt:lpstr>
      <vt:lpstr>Презентация PowerPoint</vt:lpstr>
      <vt:lpstr>Введение</vt:lpstr>
      <vt:lpstr>Повышение эффективности водопользования</vt:lpstr>
      <vt:lpstr>Повышение эффективности водопользования</vt:lpstr>
      <vt:lpstr>Повышение эффективности водопользования</vt:lpstr>
      <vt:lpstr>Повышение эффективности водопользования</vt:lpstr>
      <vt:lpstr>Введение</vt:lpstr>
      <vt:lpstr>Введение</vt:lpstr>
      <vt:lpstr>Введение</vt:lpstr>
      <vt:lpstr>Принципы экономических отношений</vt:lpstr>
      <vt:lpstr>Развитие международного сотрудничества и совершенствование управления трансграничными водными объектами</vt:lpstr>
      <vt:lpstr>Введение</vt:lpstr>
      <vt:lpstr>Международное сотрудничество</vt:lpstr>
      <vt:lpstr>Международное сотрудничество</vt:lpstr>
      <vt:lpstr>Введение</vt:lpstr>
      <vt:lpstr>Выполнение международных обязательств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Vladimir</cp:lastModifiedBy>
  <cp:revision>1500</cp:revision>
  <dcterms:created xsi:type="dcterms:W3CDTF">2018-10-18T08:08:24Z</dcterms:created>
  <dcterms:modified xsi:type="dcterms:W3CDTF">2020-10-02T07:30:10Z</dcterms:modified>
</cp:coreProperties>
</file>